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62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4558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767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5349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686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9428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955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7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6535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221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23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49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38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750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95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4A326-37B7-4E4C-B79E-0C6608B1C6B4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E0BE61B-3F06-4E55-B5FD-EF16B4C2E2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70" r:id="rId1"/>
    <p:sldLayoutId id="2147484371" r:id="rId2"/>
    <p:sldLayoutId id="2147484372" r:id="rId3"/>
    <p:sldLayoutId id="2147484373" r:id="rId4"/>
    <p:sldLayoutId id="2147484374" r:id="rId5"/>
    <p:sldLayoutId id="2147484375" r:id="rId6"/>
    <p:sldLayoutId id="2147484376" r:id="rId7"/>
    <p:sldLayoutId id="2147484377" r:id="rId8"/>
    <p:sldLayoutId id="2147484378" r:id="rId9"/>
    <p:sldLayoutId id="2147484379" r:id="rId10"/>
    <p:sldLayoutId id="2147484380" r:id="rId11"/>
    <p:sldLayoutId id="2147484381" r:id="rId12"/>
    <p:sldLayoutId id="2147484382" r:id="rId13"/>
    <p:sldLayoutId id="2147484383" r:id="rId14"/>
    <p:sldLayoutId id="2147484384" r:id="rId15"/>
    <p:sldLayoutId id="21474843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5657" y="3428137"/>
            <a:ext cx="7092909" cy="3260784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chemeClr val="bg1"/>
                </a:solidFill>
              </a:rPr>
              <a:t>Finding an optimal housing location for a student in Amiens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8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Areas with more than one of each venue nearby portrait with a </a:t>
            </a:r>
            <a:r>
              <a:rPr lang="en-US" dirty="0" err="1"/>
              <a:t>heatmap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137" y="2049036"/>
            <a:ext cx="7112366" cy="422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89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Clusters around each neighborhoods portrait with a </a:t>
            </a:r>
            <a:r>
              <a:rPr lang="en-US" dirty="0" err="1"/>
              <a:t>heatmap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430" y="1930400"/>
            <a:ext cx="7700010" cy="433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6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Optimal housing </a:t>
            </a:r>
            <a:r>
              <a:rPr lang="en-US" dirty="0" smtClean="0"/>
              <a:t>locations from Model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462" y="1710581"/>
            <a:ext cx="7093315" cy="422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8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054" y="32162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wanted to personalize the locations to each student’s needs so we added:</a:t>
            </a:r>
          </a:p>
          <a:p>
            <a:r>
              <a:rPr lang="en-US" dirty="0" smtClean="0"/>
              <a:t> Weights for the importance of each category</a:t>
            </a:r>
          </a:p>
          <a:p>
            <a:r>
              <a:rPr lang="en-US" dirty="0" smtClean="0"/>
              <a:t>The option to choose any number of each category of venues nearby</a:t>
            </a:r>
          </a:p>
          <a:p>
            <a:r>
              <a:rPr lang="en-US" dirty="0" smtClean="0"/>
              <a:t>The option to choose max distance from any of our 2 reference points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3"/>
          <a:stretch/>
        </p:blipFill>
        <p:spPr>
          <a:xfrm>
            <a:off x="375920" y="2434735"/>
            <a:ext cx="5080000" cy="3447905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1"/>
          <a:stretch/>
        </p:blipFill>
        <p:spPr>
          <a:xfrm>
            <a:off x="5455920" y="2373775"/>
            <a:ext cx="4196080" cy="350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37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Dataframe</a:t>
            </a:r>
            <a:r>
              <a:rPr lang="en-US" dirty="0"/>
              <a:t> sorted by weighted sums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42160"/>
            <a:ext cx="8923866" cy="369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8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Final optimal housing locations generated by the second model.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76" y="1930400"/>
            <a:ext cx="8476826" cy="458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53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4" y="152400"/>
            <a:ext cx="8131386" cy="660400"/>
          </a:xfrm>
        </p:spPr>
        <p:txBody>
          <a:bodyPr>
            <a:noAutofit/>
          </a:bodyPr>
          <a:lstStyle/>
          <a:p>
            <a:r>
              <a:rPr lang="en-US" sz="2000" dirty="0"/>
              <a:t>(</a:t>
            </a:r>
            <a:r>
              <a:rPr lang="en-US" sz="2000" dirty="0"/>
              <a:t>Left Map Bottom Sliders): Results of second model while interested mainly in Art and Outdoor venues and </a:t>
            </a:r>
            <a:r>
              <a:rPr lang="en-US" sz="2000" dirty="0"/>
              <a:t>not interested in distances. (Right Map Top Sliders): Optimal Areas under 2km from the university interested mainly in food venues.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43" y="1576832"/>
            <a:ext cx="9311095" cy="456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44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 and future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9894" y="1835469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We were </a:t>
            </a:r>
            <a:r>
              <a:rPr lang="en-US" sz="2000" dirty="0"/>
              <a:t>able to achieve interesting results with both clustering and normalized weight </a:t>
            </a:r>
            <a:r>
              <a:rPr lang="en-US" sz="2000" dirty="0" smtClean="0"/>
              <a:t>values.</a:t>
            </a:r>
          </a:p>
          <a:p>
            <a:r>
              <a:rPr lang="en-US" sz="2000" dirty="0"/>
              <a:t>However, there is a huge variance in things that may fulfil a student’s </a:t>
            </a:r>
            <a:r>
              <a:rPr lang="en-US" sz="2000" dirty="0" smtClean="0"/>
              <a:t>needs.</a:t>
            </a:r>
          </a:p>
          <a:p>
            <a:r>
              <a:rPr lang="en-US" sz="2000" dirty="0"/>
              <a:t>For example, one of the biggest factor in our opinion that was not taken into account is the student’s budget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We </a:t>
            </a:r>
            <a:r>
              <a:rPr lang="en-US" sz="2000" dirty="0"/>
              <a:t>can deepen the models even more by taking into consideration each student’s hobbies or activities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We can also use metadata using Google Forms so as to adapt very specific needs in our models.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46602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Finding an optimal housing location for a student in Amiens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934" y="1270000"/>
            <a:ext cx="9188026" cy="4572000"/>
          </a:xfrm>
        </p:spPr>
        <p:txBody>
          <a:bodyPr>
            <a:normAutofit/>
          </a:bodyPr>
          <a:lstStyle/>
          <a:p>
            <a:r>
              <a:rPr lang="en-US" sz="2000" dirty="0"/>
              <a:t>Housing is one of the most important things to consider when you make a decision to study abroad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Studying in a European Youth Capital winner can be very appealing to students who are not sure about where they want to </a:t>
            </a:r>
            <a:r>
              <a:rPr lang="en-US" sz="2000" dirty="0" smtClean="0"/>
              <a:t>study.</a:t>
            </a:r>
          </a:p>
          <a:p>
            <a:r>
              <a:rPr lang="en-US" sz="2000" dirty="0" smtClean="0"/>
              <a:t>Amiens is Europe’s Youth Capital of 2020.</a:t>
            </a:r>
          </a:p>
          <a:p>
            <a:r>
              <a:rPr lang="en-US" sz="2000" dirty="0"/>
              <a:t>There are a lot of things a student should consider when searching for an optimal housing location</a:t>
            </a:r>
            <a:r>
              <a:rPr lang="en-US" sz="2000" dirty="0" smtClean="0"/>
              <a:t>.</a:t>
            </a:r>
            <a:r>
              <a:rPr lang="en-US" sz="2000" dirty="0"/>
              <a:t> </a:t>
            </a:r>
            <a:r>
              <a:rPr lang="en-US" sz="2000" dirty="0" smtClean="0"/>
              <a:t>Factor that should be considered are:</a:t>
            </a:r>
          </a:p>
          <a:p>
            <a:pPr lvl="1"/>
            <a:r>
              <a:rPr lang="en-US" sz="1800" dirty="0" smtClean="0"/>
              <a:t>Number of venues around each location</a:t>
            </a:r>
          </a:p>
          <a:p>
            <a:pPr lvl="1"/>
            <a:r>
              <a:rPr lang="en-US" sz="1800" dirty="0" smtClean="0"/>
              <a:t>Distance to the University and City Center</a:t>
            </a:r>
          </a:p>
          <a:p>
            <a:r>
              <a:rPr lang="en-US" sz="2000" dirty="0"/>
              <a:t>It is obvious that students would be very interested in an automated search engine that helps them decide where to stay in a city they want to study </a:t>
            </a:r>
            <a:r>
              <a:rPr lang="en-US" sz="2000" dirty="0" smtClean="0"/>
              <a:t>in.</a:t>
            </a:r>
          </a:p>
        </p:txBody>
      </p:sp>
    </p:spTree>
    <p:extLst>
      <p:ext uri="{BB962C8B-B14F-4D97-AF65-F5344CB8AC3E}">
        <p14:creationId xmlns:p14="http://schemas.microsoft.com/office/powerpoint/2010/main" val="2838599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54" y="436880"/>
            <a:ext cx="8596668" cy="1320800"/>
          </a:xfrm>
        </p:spPr>
        <p:txBody>
          <a:bodyPr/>
          <a:lstStyle/>
          <a:p>
            <a:r>
              <a:rPr lang="en-US" dirty="0"/>
              <a:t>Data acquisition and cleaning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454" y="1683069"/>
            <a:ext cx="8596668" cy="3880773"/>
          </a:xfrm>
        </p:spPr>
        <p:txBody>
          <a:bodyPr>
            <a:noAutofit/>
          </a:bodyPr>
          <a:lstStyle/>
          <a:p>
            <a:r>
              <a:rPr lang="en-US" sz="2400" dirty="0"/>
              <a:t>Our main data requirements are the addresses of every neighborhood in Amiens and the coordinates of our two reference points (University Campus and City Centre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We </a:t>
            </a:r>
            <a:r>
              <a:rPr lang="en-US" sz="2400" dirty="0"/>
              <a:t>are </a:t>
            </a:r>
            <a:r>
              <a:rPr lang="en-US" sz="2400" dirty="0" smtClean="0"/>
              <a:t>also going </a:t>
            </a:r>
            <a:r>
              <a:rPr lang="en-US" sz="2400" dirty="0"/>
              <a:t>to need the venues that exist in each neighborhood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2 APIS are used in order to get the data we need.</a:t>
            </a:r>
          </a:p>
          <a:p>
            <a:pPr lvl="1"/>
            <a:r>
              <a:rPr lang="en-US" sz="2000" dirty="0" smtClean="0"/>
              <a:t>Google Geocoding API</a:t>
            </a:r>
          </a:p>
          <a:p>
            <a:pPr lvl="1"/>
            <a:r>
              <a:rPr lang="en-US" sz="2000" dirty="0" smtClean="0"/>
              <a:t>Foursquare Places API</a:t>
            </a:r>
          </a:p>
          <a:p>
            <a:r>
              <a:rPr lang="en-US" sz="2400" dirty="0" smtClean="0"/>
              <a:t>2261 Candidate neighborhoods were generated.</a:t>
            </a:r>
          </a:p>
          <a:p>
            <a:r>
              <a:rPr lang="en-US" sz="2400" dirty="0" smtClean="0"/>
              <a:t>Dropped any row that didn’t fulfill each student’s needs.</a:t>
            </a:r>
          </a:p>
        </p:txBody>
      </p:sp>
    </p:spTree>
    <p:extLst>
      <p:ext uri="{BB962C8B-B14F-4D97-AF65-F5344CB8AC3E}">
        <p14:creationId xmlns:p14="http://schemas.microsoft.com/office/powerpoint/2010/main" val="9160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Candidate neighborhoods around City Center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954" y="1930400"/>
            <a:ext cx="7610126" cy="4475617"/>
          </a:xfrm>
        </p:spPr>
      </p:pic>
    </p:spTree>
    <p:extLst>
      <p:ext uri="{BB962C8B-B14F-4D97-AF65-F5344CB8AC3E}">
        <p14:creationId xmlns:p14="http://schemas.microsoft.com/office/powerpoint/2010/main" val="423569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Candidate neighborhoods left after removing Addresses without the word Amiens.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919" y="1930400"/>
            <a:ext cx="8158083" cy="45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3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Dataframe</a:t>
            </a:r>
            <a:r>
              <a:rPr lang="en-US" dirty="0"/>
              <a:t> of candidate neighborhood addresses and distances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376733"/>
            <a:ext cx="8617393" cy="277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4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categories of venues around the neighborhoods of </a:t>
            </a:r>
            <a:r>
              <a:rPr lang="en-US" dirty="0" smtClean="0"/>
              <a:t>Amiens.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654" y="1930400"/>
            <a:ext cx="8596668" cy="3880773"/>
          </a:xfrm>
        </p:spPr>
        <p:txBody>
          <a:bodyPr/>
          <a:lstStyle/>
          <a:p>
            <a:pPr marL="0" lvl="0" indent="0">
              <a:buNone/>
            </a:pPr>
            <a:r>
              <a:rPr lang="en-US" dirty="0" smtClean="0"/>
              <a:t>Four main categories of venues were used:</a:t>
            </a:r>
          </a:p>
          <a:p>
            <a:pPr lvl="0"/>
            <a:r>
              <a:rPr lang="en-US" dirty="0" smtClean="0"/>
              <a:t>Arts </a:t>
            </a:r>
            <a:r>
              <a:rPr lang="en-US" dirty="0"/>
              <a:t>&amp; Entertainment</a:t>
            </a:r>
          </a:p>
          <a:p>
            <a:pPr lvl="0"/>
            <a:r>
              <a:rPr lang="en-US" dirty="0"/>
              <a:t>Food</a:t>
            </a:r>
          </a:p>
          <a:p>
            <a:pPr lvl="0"/>
            <a:r>
              <a:rPr lang="en-US" dirty="0"/>
              <a:t>Nightlife Spot</a:t>
            </a:r>
          </a:p>
          <a:p>
            <a:pPr lvl="0"/>
            <a:r>
              <a:rPr lang="en-US" dirty="0"/>
              <a:t>Outdoors &amp; Recreation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6"/>
          <a:stretch/>
        </p:blipFill>
        <p:spPr>
          <a:xfrm>
            <a:off x="2976669" y="2316480"/>
            <a:ext cx="6604211" cy="396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6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Dataframe</a:t>
            </a:r>
            <a:r>
              <a:rPr lang="en-US" dirty="0"/>
              <a:t> along with number of venues for each category.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7" y="2635825"/>
            <a:ext cx="9544541" cy="231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3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Heatmap</a:t>
            </a:r>
            <a:r>
              <a:rPr lang="en-US" dirty="0"/>
              <a:t> based on the amount of venues around each location.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64" y="1930400"/>
            <a:ext cx="7925207" cy="459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3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26</TotalTime>
  <Words>519</Words>
  <Application>Microsoft Office PowerPoint</Application>
  <PresentationFormat>Widescreen</PresentationFormat>
  <Paragraphs>44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</vt:lpstr>
      <vt:lpstr>Finding an optimal housing location for a student in Amiens </vt:lpstr>
      <vt:lpstr>Finding an optimal housing location for a student in Amiens </vt:lpstr>
      <vt:lpstr>Data acquisition and cleaning </vt:lpstr>
      <vt:lpstr>Candidate neighborhoods around City Center</vt:lpstr>
      <vt:lpstr>Candidate neighborhoods left after removing Addresses without the word Amiens.</vt:lpstr>
      <vt:lpstr>Dataframe of candidate neighborhood addresses and distances</vt:lpstr>
      <vt:lpstr>Different categories of venues around the neighborhoods of Amiens.</vt:lpstr>
      <vt:lpstr>Dataframe along with number of venues for each category.</vt:lpstr>
      <vt:lpstr>Heatmap based on the amount of venues around each location.</vt:lpstr>
      <vt:lpstr>Areas with more than one of each venue nearby portrait with a heatmap.</vt:lpstr>
      <vt:lpstr>Clusters around each neighborhoods portrait with a heatmap.</vt:lpstr>
      <vt:lpstr>Optimal housing locations from Model 1</vt:lpstr>
      <vt:lpstr>PowerPoint Presentation</vt:lpstr>
      <vt:lpstr>Dataframe sorted by weighted sums</vt:lpstr>
      <vt:lpstr>Final optimal housing locations generated by the second model.</vt:lpstr>
      <vt:lpstr>(Left Map Bottom Sliders): Results of second model while interested mainly in Art and Outdoor venues and not interested in distances. (Right Map Top Sliders): Optimal Areas under 2km from the university interested mainly in food venues.</vt:lpstr>
      <vt:lpstr>Conclusion and future directions</vt:lpstr>
    </vt:vector>
  </TitlesOfParts>
  <Company>Deloitte Touche Tohmatsu Services,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an optimal housing location for a student in Amiens</dc:title>
  <dc:creator>Avgitidis, Konstantinos</dc:creator>
  <cp:lastModifiedBy>Avgitidis, Konstantinos</cp:lastModifiedBy>
  <cp:revision>4</cp:revision>
  <dcterms:created xsi:type="dcterms:W3CDTF">2020-05-15T14:12:51Z</dcterms:created>
  <dcterms:modified xsi:type="dcterms:W3CDTF">2020-05-15T14:39:45Z</dcterms:modified>
</cp:coreProperties>
</file>

<file path=docProps/thumbnail.jpeg>
</file>